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7" r:id="rId4"/>
    <p:sldId id="266" r:id="rId5"/>
    <p:sldId id="257" r:id="rId6"/>
    <p:sldId id="258" r:id="rId7"/>
    <p:sldId id="259" r:id="rId8"/>
    <p:sldId id="260" r:id="rId9"/>
    <p:sldId id="261"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 d="100"/>
          <a:sy n="13" d="100"/>
        </p:scale>
        <p:origin x="-113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1DB7560-3E31-4631-B77F-A5F65EBFF3E3}" type="datetimeFigureOut">
              <a:rPr lang="en-GB" smtClean="0"/>
              <a:pPr/>
              <a:t>30/04/2020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B29DF17-8EF5-4421-96DA-0681DBA9C18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DB7560-3E31-4631-B77F-A5F65EBFF3E3}"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9DF17-8EF5-4421-96DA-0681DBA9C18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DB7560-3E31-4631-B77F-A5F65EBFF3E3}"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29DF17-8EF5-4421-96DA-0681DBA9C18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1DB7560-3E31-4631-B77F-A5F65EBFF3E3}" type="datetimeFigureOut">
              <a:rPr lang="en-GB" smtClean="0"/>
              <a:pPr/>
              <a:t>30/04/2020</a:t>
            </a:fld>
            <a:endParaRPr lang="en-GB"/>
          </a:p>
        </p:txBody>
      </p:sp>
      <p:sp>
        <p:nvSpPr>
          <p:cNvPr id="9" name="Slide Number Placeholder 8"/>
          <p:cNvSpPr>
            <a:spLocks noGrp="1"/>
          </p:cNvSpPr>
          <p:nvPr>
            <p:ph type="sldNum" sz="quarter" idx="15"/>
          </p:nvPr>
        </p:nvSpPr>
        <p:spPr/>
        <p:txBody>
          <a:bodyPr rtlCol="0"/>
          <a:lstStyle/>
          <a:p>
            <a:fld id="{EB29DF17-8EF5-4421-96DA-0681DBA9C18E}"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1DB7560-3E31-4631-B77F-A5F65EBFF3E3}" type="datetimeFigureOut">
              <a:rPr lang="en-GB" smtClean="0"/>
              <a:pPr/>
              <a:t>30/04/2020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B29DF17-8EF5-4421-96DA-0681DBA9C18E}"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1DB7560-3E31-4631-B77F-A5F65EBFF3E3}" type="datetimeFigureOut">
              <a:rPr lang="en-GB" smtClean="0"/>
              <a:pPr/>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29DF17-8EF5-4421-96DA-0681DBA9C18E}"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1DB7560-3E31-4631-B77F-A5F65EBFF3E3}" type="datetimeFigureOut">
              <a:rPr lang="en-GB" smtClean="0"/>
              <a:pPr/>
              <a:t>30/04/2020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29DF17-8EF5-4421-96DA-0681DBA9C18E}"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1DB7560-3E31-4631-B77F-A5F65EBFF3E3}" type="datetimeFigureOut">
              <a:rPr lang="en-GB" smtClean="0"/>
              <a:pPr/>
              <a:t>30/04/2020</a:t>
            </a:fld>
            <a:endParaRPr lang="en-GB"/>
          </a:p>
        </p:txBody>
      </p:sp>
      <p:sp>
        <p:nvSpPr>
          <p:cNvPr id="7" name="Slide Number Placeholder 6"/>
          <p:cNvSpPr>
            <a:spLocks noGrp="1"/>
          </p:cNvSpPr>
          <p:nvPr>
            <p:ph type="sldNum" sz="quarter" idx="11"/>
          </p:nvPr>
        </p:nvSpPr>
        <p:spPr/>
        <p:txBody>
          <a:bodyPr rtlCol="0"/>
          <a:lstStyle/>
          <a:p>
            <a:fld id="{EB29DF17-8EF5-4421-96DA-0681DBA9C18E}"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B7560-3E31-4631-B77F-A5F65EBFF3E3}" type="datetimeFigureOut">
              <a:rPr lang="en-GB" smtClean="0"/>
              <a:pPr/>
              <a:t>30/04/2020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29DF17-8EF5-4421-96DA-0681DBA9C18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1DB7560-3E31-4631-B77F-A5F65EBFF3E3}" type="datetimeFigureOut">
              <a:rPr lang="en-GB" smtClean="0"/>
              <a:pPr/>
              <a:t>30/04/2020</a:t>
            </a:fld>
            <a:endParaRPr lang="en-GB"/>
          </a:p>
        </p:txBody>
      </p:sp>
      <p:sp>
        <p:nvSpPr>
          <p:cNvPr id="22" name="Slide Number Placeholder 21"/>
          <p:cNvSpPr>
            <a:spLocks noGrp="1"/>
          </p:cNvSpPr>
          <p:nvPr>
            <p:ph type="sldNum" sz="quarter" idx="15"/>
          </p:nvPr>
        </p:nvSpPr>
        <p:spPr/>
        <p:txBody>
          <a:bodyPr rtlCol="0"/>
          <a:lstStyle/>
          <a:p>
            <a:fld id="{EB29DF17-8EF5-4421-96DA-0681DBA9C18E}"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1DB7560-3E31-4631-B77F-A5F65EBFF3E3}" type="datetimeFigureOut">
              <a:rPr lang="en-GB" smtClean="0"/>
              <a:pPr/>
              <a:t>30/04/2020</a:t>
            </a:fld>
            <a:endParaRPr lang="en-GB"/>
          </a:p>
        </p:txBody>
      </p:sp>
      <p:sp>
        <p:nvSpPr>
          <p:cNvPr id="18" name="Slide Number Placeholder 17"/>
          <p:cNvSpPr>
            <a:spLocks noGrp="1"/>
          </p:cNvSpPr>
          <p:nvPr>
            <p:ph type="sldNum" sz="quarter" idx="11"/>
          </p:nvPr>
        </p:nvSpPr>
        <p:spPr/>
        <p:txBody>
          <a:bodyPr rtlCol="0"/>
          <a:lstStyle/>
          <a:p>
            <a:fld id="{EB29DF17-8EF5-4421-96DA-0681DBA9C18E}"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1DB7560-3E31-4631-B77F-A5F65EBFF3E3}" type="datetimeFigureOut">
              <a:rPr lang="en-GB" smtClean="0"/>
              <a:pPr/>
              <a:t>30/04/2020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B29DF17-8EF5-4421-96DA-0681DBA9C18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96752"/>
            <a:ext cx="8316416" cy="1894362"/>
          </a:xfrm>
        </p:spPr>
        <p:txBody>
          <a:bodyPr>
            <a:noAutofit/>
          </a:bodyPr>
          <a:lstStyle/>
          <a:p>
            <a:r>
              <a:rPr lang="en-GB" sz="4400" dirty="0" smtClean="0">
                <a:latin typeface="Times New Roman" pitchFamily="18" charset="0"/>
                <a:cs typeface="Times New Roman" pitchFamily="18" charset="0"/>
              </a:rPr>
              <a:t>LECTURE # 09 </a:t>
            </a:r>
            <a:br>
              <a:rPr lang="en-GB" sz="4400" dirty="0" smtClean="0">
                <a:latin typeface="Times New Roman" pitchFamily="18" charset="0"/>
                <a:cs typeface="Times New Roman" pitchFamily="18" charset="0"/>
              </a:rPr>
            </a:br>
            <a:r>
              <a:rPr lang="en-GB" sz="4400" dirty="0" smtClean="0">
                <a:latin typeface="Times New Roman" pitchFamily="18" charset="0"/>
                <a:cs typeface="Times New Roman" pitchFamily="18" charset="0"/>
              </a:rPr>
              <a:t>MONEY TIME RELATIONSHIP AND EQUIVALENCE</a:t>
            </a:r>
            <a:endParaRPr lang="en-GB" sz="4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467600" cy="1143000"/>
          </a:xfrm>
        </p:spPr>
        <p:txBody>
          <a:bodyPr>
            <a:noAutofit/>
          </a:bodyPr>
          <a:lstStyle/>
          <a:p>
            <a:pPr algn="ctr"/>
            <a:r>
              <a:rPr lang="en-GB" sz="4000" b="1" dirty="0" smtClean="0">
                <a:latin typeface="Times New Roman" pitchFamily="18" charset="0"/>
                <a:cs typeface="Times New Roman" pitchFamily="18" charset="0"/>
              </a:rPr>
              <a:t>THE PRESENT WORTH METHOD (PW)</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buFont typeface="Wingdings" pitchFamily="2" charset="2"/>
              <a:buChar char="§"/>
            </a:pPr>
            <a:r>
              <a:rPr lang="en-GB" dirty="0" smtClean="0">
                <a:latin typeface="Times New Roman" pitchFamily="18" charset="0"/>
                <a:cs typeface="Times New Roman" pitchFamily="18" charset="0"/>
              </a:rPr>
              <a:t>The present worth method is based on the concept of equivalence worth of all cash flows relative to some base or beginning point in time called the present. That is, all cash flows and out flows are discounted to the present point in time at an interest rate that is generally the MARR.</a:t>
            </a:r>
          </a:p>
          <a:p>
            <a:pPr algn="just">
              <a:buFont typeface="Wingdings" pitchFamily="2" charset="2"/>
              <a:buChar char="§"/>
            </a:pPr>
            <a:r>
              <a:rPr lang="en-GB" dirty="0" smtClean="0">
                <a:latin typeface="Times New Roman" pitchFamily="18" charset="0"/>
                <a:cs typeface="Times New Roman" pitchFamily="18" charset="0"/>
              </a:rPr>
              <a:t>The present worth of an investment alternative is a measure of how much money an individual or a firm could afford to pay for the investment in excess of its cost.</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715200" cy="4873752"/>
          </a:xfrm>
        </p:spPr>
        <p:txBody>
          <a:bodyPr/>
          <a:lstStyle/>
          <a:p>
            <a:pPr lvl="0" algn="just">
              <a:buFont typeface="Wingdings" pitchFamily="2" charset="2"/>
              <a:buChar char="§"/>
            </a:pPr>
            <a:r>
              <a:rPr lang="en-GB" dirty="0" smtClean="0">
                <a:latin typeface="Times New Roman" pitchFamily="18" charset="0"/>
                <a:cs typeface="Times New Roman" pitchFamily="18" charset="0"/>
              </a:rPr>
              <a:t>Present Value=(Future Value) / (1+Interest Rate)</a:t>
            </a:r>
            <a:r>
              <a:rPr lang="en-GB" sz="2800" baseline="30000" dirty="0" smtClean="0">
                <a:latin typeface="Times New Roman" pitchFamily="18" charset="0"/>
                <a:cs typeface="Times New Roman" pitchFamily="18" charset="0"/>
              </a:rPr>
              <a:t>a </a:t>
            </a:r>
            <a:endParaRPr lang="en-GB" dirty="0" smtClean="0">
              <a:latin typeface="Times New Roman" pitchFamily="18" charset="0"/>
              <a:cs typeface="Times New Roman" pitchFamily="18" charset="0"/>
            </a:endParaRPr>
          </a:p>
          <a:p>
            <a:pPr algn="just">
              <a:buFont typeface="Wingdings" pitchFamily="2" charset="2"/>
              <a:buChar char="§"/>
            </a:pPr>
            <a:r>
              <a:rPr lang="en-GB" dirty="0" smtClean="0">
                <a:latin typeface="Times New Roman" pitchFamily="18" charset="0"/>
                <a:cs typeface="Times New Roman" pitchFamily="18" charset="0"/>
              </a:rPr>
              <a:t>Present Value =(Future Value) / (1+ Interest Rate) to the a power, the discount rate is another name for the interest rate.</a:t>
            </a:r>
          </a:p>
          <a:p>
            <a:pPr algn="just">
              <a:buFont typeface="Wingdings" pitchFamily="2" charset="2"/>
              <a:buChar char="§"/>
            </a:pPr>
            <a:r>
              <a:rPr lang="en-GB" dirty="0" smtClean="0">
                <a:latin typeface="Times New Roman" pitchFamily="18" charset="0"/>
                <a:cs typeface="Times New Roman" pitchFamily="18" charset="0"/>
              </a:rPr>
              <a:t>Present Value of any one income  amount = (Income amount / (1+Discount Rate ) to the </a:t>
            </a:r>
            <a:r>
              <a:rPr lang="en-GB" i="1" dirty="0" smtClean="0">
                <a:latin typeface="Times New Roman" pitchFamily="18" charset="0"/>
                <a:cs typeface="Times New Roman" pitchFamily="18" charset="0"/>
              </a:rPr>
              <a:t>a</a:t>
            </a:r>
            <a:r>
              <a:rPr lang="en-GB" dirty="0" smtClean="0">
                <a:latin typeface="Times New Roman" pitchFamily="18" charset="0"/>
                <a:cs typeface="Times New Roman" pitchFamily="18" charset="0"/>
              </a:rPr>
              <a:t> power)</a:t>
            </a:r>
          </a:p>
          <a:p>
            <a:pPr algn="just">
              <a:buFont typeface="Wingdings" pitchFamily="2" charset="2"/>
              <a:buChar char="§"/>
            </a:pPr>
            <a:r>
              <a:rPr lang="en-GB" b="1" i="1" dirty="0" smtClean="0">
                <a:latin typeface="Times New Roman" pitchFamily="18" charset="0"/>
                <a:cs typeface="Times New Roman" pitchFamily="18" charset="0"/>
              </a:rPr>
              <a:t>a</a:t>
            </a:r>
            <a:r>
              <a:rPr lang="en-GB" b="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is the number of years into the future that the income amount will be received (or spent, if the income amount is negative).</a:t>
            </a:r>
          </a:p>
          <a:p>
            <a:pPr algn="just">
              <a:buNone/>
            </a:pP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1143000"/>
          </a:xfrm>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556792"/>
            <a:ext cx="7992888" cy="5069160"/>
          </a:xfrm>
        </p:spPr>
        <p:txBody>
          <a:bodyPr>
            <a:noAutofit/>
          </a:bodyPr>
          <a:lstStyle/>
          <a:p>
            <a:pPr algn="just">
              <a:lnSpc>
                <a:spcPct val="110000"/>
              </a:lnSpc>
              <a:spcBef>
                <a:spcPts val="0"/>
              </a:spcBef>
              <a:buFont typeface="Wingdings" pitchFamily="2" charset="2"/>
              <a:buChar char="§"/>
            </a:pPr>
            <a:r>
              <a:rPr lang="en-GB" sz="2300" dirty="0" smtClean="0">
                <a:latin typeface="Times New Roman" pitchFamily="18" charset="0"/>
                <a:cs typeface="Times New Roman" pitchFamily="18" charset="0"/>
              </a:rPr>
              <a:t>The net present value (NPV) of a whole income stream is the sum of these present values of the individual amounts in the income stream. If we still assume that income comes or goes in annual bursts and that the discount rate will be constant in the future, then the NPV has this formula:</a:t>
            </a:r>
          </a:p>
          <a:p>
            <a:pPr marL="822960" lvl="1" indent="-457200" algn="just">
              <a:lnSpc>
                <a:spcPct val="110000"/>
              </a:lnSpc>
              <a:spcBef>
                <a:spcPts val="0"/>
              </a:spcBef>
              <a:buFont typeface="Wingdings" pitchFamily="2" charset="2"/>
              <a:buChar char="ü"/>
            </a:pPr>
            <a:r>
              <a:rPr lang="en-GB" sz="2300" dirty="0" smtClean="0">
                <a:latin typeface="Times New Roman" pitchFamily="18" charset="0"/>
                <a:cs typeface="Times New Roman" pitchFamily="18" charset="0"/>
              </a:rPr>
              <a:t>Higher income amounts make the net present value higher . Lower income amounts ,make the net present value lower.</a:t>
            </a:r>
          </a:p>
          <a:p>
            <a:pPr marL="822960" lvl="1" indent="-457200" algn="just">
              <a:lnSpc>
                <a:spcPct val="110000"/>
              </a:lnSpc>
              <a:spcBef>
                <a:spcPts val="0"/>
              </a:spcBef>
              <a:buFont typeface="Wingdings" pitchFamily="2" charset="2"/>
              <a:buChar char="ü"/>
            </a:pPr>
            <a:r>
              <a:rPr lang="en-GB" sz="2300" dirty="0" smtClean="0">
                <a:latin typeface="Times New Roman" pitchFamily="18" charset="0"/>
                <a:cs typeface="Times New Roman" pitchFamily="18" charset="0"/>
              </a:rPr>
              <a:t>If profits come sooner, the net present value is higher. If profits come later, the net present value is lower.</a:t>
            </a:r>
          </a:p>
          <a:p>
            <a:pPr marL="822960" lvl="1" indent="-457200" algn="just">
              <a:lnSpc>
                <a:spcPct val="110000"/>
              </a:lnSpc>
              <a:spcBef>
                <a:spcPts val="0"/>
              </a:spcBef>
              <a:buFont typeface="Wingdings" pitchFamily="2" charset="2"/>
              <a:buChar char="ü"/>
            </a:pPr>
            <a:r>
              <a:rPr lang="en-GB" sz="2300" dirty="0" smtClean="0">
                <a:latin typeface="Times New Roman" pitchFamily="18" charset="0"/>
                <a:cs typeface="Times New Roman" pitchFamily="18" charset="0"/>
              </a:rPr>
              <a:t>Changing the discount rate changes the net present value. For an investment with the common pattern oh having costs early and profits later , a higher discount rate makes the net present value smaller.</a:t>
            </a:r>
          </a:p>
          <a:p>
            <a:pPr algn="just"/>
            <a:endParaRPr lang="en-GB"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CAPITAL</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931224" cy="4873752"/>
          </a:xfrm>
        </p:spPr>
        <p:txBody>
          <a:bodyPr>
            <a:normAutofit/>
          </a:bodyPr>
          <a:lstStyle/>
          <a:p>
            <a:pPr algn="just"/>
            <a:r>
              <a:rPr lang="en-GB" dirty="0" smtClean="0">
                <a:latin typeface="Times New Roman" pitchFamily="18" charset="0"/>
                <a:cs typeface="Times New Roman" pitchFamily="18" charset="0"/>
              </a:rPr>
              <a:t>The term capital refers to the wealth in form of money or property that can be used to produce more wealth.</a:t>
            </a:r>
          </a:p>
          <a:p>
            <a:pPr algn="just"/>
            <a:r>
              <a:rPr lang="en-GB" dirty="0" smtClean="0">
                <a:latin typeface="Times New Roman" pitchFamily="18" charset="0"/>
                <a:cs typeface="Times New Roman" pitchFamily="18" charset="0"/>
              </a:rPr>
              <a:t>There are two types of capital</a:t>
            </a:r>
          </a:p>
          <a:p>
            <a:pPr lvl="1" algn="just">
              <a:buFont typeface="Wingdings" pitchFamily="2" charset="2"/>
              <a:buChar char="ü"/>
            </a:pPr>
            <a:r>
              <a:rPr lang="en-GB" sz="2400" dirty="0" smtClean="0">
                <a:latin typeface="Times New Roman" pitchFamily="18" charset="0"/>
                <a:cs typeface="Times New Roman" pitchFamily="18" charset="0"/>
              </a:rPr>
              <a:t>Equity capital is that owned by individual who have invested their money or property in a business project in the hope of receiving a profit.</a:t>
            </a:r>
          </a:p>
          <a:p>
            <a:pPr lvl="1" algn="just">
              <a:buFont typeface="Wingdings" pitchFamily="2" charset="2"/>
              <a:buChar char="ü"/>
            </a:pPr>
            <a:r>
              <a:rPr lang="en-GB" sz="2400" dirty="0" smtClean="0">
                <a:latin typeface="Times New Roman" pitchFamily="18" charset="0"/>
                <a:cs typeface="Times New Roman" pitchFamily="18" charset="0"/>
              </a:rPr>
              <a:t>Debt capital often called borrowed capital is obtained from lenders for investment.</a:t>
            </a:r>
            <a:endParaRPr lang="en-GB"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SIMPLE INTEREST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859216" cy="4873752"/>
          </a:xfrm>
        </p:spPr>
        <p:txBody>
          <a:bodyPr/>
          <a:lstStyle/>
          <a:p>
            <a:pPr algn="just"/>
            <a:r>
              <a:rPr lang="en-GB" dirty="0" smtClean="0">
                <a:latin typeface="Times New Roman" pitchFamily="18" charset="0"/>
                <a:cs typeface="Times New Roman" pitchFamily="18" charset="0"/>
              </a:rPr>
              <a:t>When the total interest earned or charged is linearly proportional to the initial amount of the loan, the interest rate , and the No. of the interest periods for which the loan is committed, the interest and interest rate is said to be simple.</a:t>
            </a:r>
          </a:p>
          <a:p>
            <a:pPr algn="just"/>
            <a:r>
              <a:rPr lang="en-GB" dirty="0" smtClean="0">
                <a:latin typeface="Times New Roman" pitchFamily="18" charset="0"/>
                <a:cs typeface="Times New Roman" pitchFamily="18" charset="0"/>
              </a:rPr>
              <a:t>When simple interest is applicable , the total interest I, earned or paid may be computed by the formula</a:t>
            </a:r>
          </a:p>
          <a:p>
            <a:pPr lvl="1" algn="just">
              <a:buFont typeface="Wingdings" pitchFamily="2" charset="2"/>
              <a:buChar char="ü"/>
            </a:pPr>
            <a:r>
              <a:rPr lang="en-GB" sz="2400" dirty="0" smtClean="0">
                <a:latin typeface="Times New Roman" pitchFamily="18" charset="0"/>
                <a:cs typeface="Times New Roman" pitchFamily="18" charset="0"/>
              </a:rPr>
              <a:t>I= (P) (N) (</a:t>
            </a:r>
            <a:r>
              <a:rPr lang="en-GB" sz="2400" dirty="0" err="1" smtClean="0">
                <a:latin typeface="Times New Roman" pitchFamily="18" charset="0"/>
                <a:cs typeface="Times New Roman" pitchFamily="18" charset="0"/>
              </a:rPr>
              <a:t>i</a:t>
            </a:r>
            <a:r>
              <a:rPr lang="en-GB" sz="2400" dirty="0" smtClean="0">
                <a:latin typeface="Times New Roman" pitchFamily="18" charset="0"/>
                <a:cs typeface="Times New Roman" pitchFamily="18" charset="0"/>
              </a:rPr>
              <a:t>)</a:t>
            </a:r>
          </a:p>
          <a:p>
            <a:pPr lvl="1" algn="just">
              <a:buFont typeface="Wingdings" pitchFamily="2" charset="2"/>
              <a:buChar char="ü"/>
            </a:pPr>
            <a:r>
              <a:rPr lang="en-GB" sz="2400" dirty="0" smtClean="0">
                <a:latin typeface="Times New Roman" pitchFamily="18" charset="0"/>
                <a:cs typeface="Times New Roman" pitchFamily="18" charset="0"/>
              </a:rPr>
              <a:t>P= principal amount lent or borrowed </a:t>
            </a:r>
          </a:p>
          <a:p>
            <a:pPr lvl="1" algn="just">
              <a:buFont typeface="Wingdings" pitchFamily="2" charset="2"/>
              <a:buChar char="ü"/>
            </a:pPr>
            <a:r>
              <a:rPr lang="en-GB" sz="2400" dirty="0" smtClean="0">
                <a:latin typeface="Times New Roman" pitchFamily="18" charset="0"/>
                <a:cs typeface="Times New Roman" pitchFamily="18" charset="0"/>
              </a:rPr>
              <a:t>N= number of interest periods</a:t>
            </a:r>
          </a:p>
          <a:p>
            <a:pPr lvl="1" algn="just">
              <a:buFont typeface="Wingdings" pitchFamily="2" charset="2"/>
              <a:buChar char="ü"/>
            </a:pPr>
            <a:r>
              <a:rPr lang="en-GB" sz="2400" dirty="0" smtClean="0">
                <a:latin typeface="Times New Roman" pitchFamily="18" charset="0"/>
                <a:cs typeface="Times New Roman" pitchFamily="18" charset="0"/>
              </a:rPr>
              <a:t>I= interest rate per interest period</a:t>
            </a:r>
          </a:p>
          <a:p>
            <a:pPr lvl="1" algn="just">
              <a:buFont typeface="Wingdings" pitchFamily="2" charset="2"/>
              <a:buChar char="ü"/>
            </a:pPr>
            <a:endParaRPr lang="en-GB" dirty="0" smtClean="0">
              <a:latin typeface="Times New Roman" pitchFamily="18" charset="0"/>
              <a:cs typeface="Times New Roman" pitchFamily="18" charset="0"/>
            </a:endParaRPr>
          </a:p>
          <a:p>
            <a:pPr algn="just">
              <a:buNone/>
            </a:pPr>
            <a:endParaRPr lang="en-GB"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COMPOUND INTEREST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GB" dirty="0" smtClean="0">
                <a:latin typeface="Times New Roman" pitchFamily="18" charset="0"/>
                <a:cs typeface="Times New Roman" pitchFamily="18" charset="0"/>
              </a:rPr>
              <a:t>When the interest rate charge for nay interest period is based on the remaining principal amount plus any accumulated interest charge up to the beginning of that period, the interest rate is said to be compound.</a:t>
            </a:r>
            <a:endParaRPr lang="en-GB"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CONCEPT OF EQUIVALENCE</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700808"/>
            <a:ext cx="8003232" cy="4873752"/>
          </a:xfrm>
        </p:spPr>
        <p:txBody>
          <a:bodyPr>
            <a:normAutofit/>
          </a:bodyPr>
          <a:lstStyle/>
          <a:p>
            <a:pPr algn="just"/>
            <a:r>
              <a:rPr lang="en-GB" dirty="0" smtClean="0">
                <a:latin typeface="Times New Roman" pitchFamily="18" charset="0"/>
                <a:cs typeface="Times New Roman" pitchFamily="18" charset="0"/>
              </a:rPr>
              <a:t>Alternative should be compared as far as possible when they produce similar results, serve the same purpose or accomplish the similar function.</a:t>
            </a:r>
          </a:p>
          <a:p>
            <a:pPr algn="just"/>
            <a:r>
              <a:rPr lang="en-GB" dirty="0" smtClean="0">
                <a:latin typeface="Times New Roman" pitchFamily="18" charset="0"/>
                <a:cs typeface="Times New Roman" pitchFamily="18" charset="0"/>
              </a:rPr>
              <a:t>How can the alternatives for providing the same service or accomplishing the same function be compared when interest is involved over extended period of time?</a:t>
            </a:r>
            <a:endParaRPr lang="en-GB"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700808"/>
            <a:ext cx="7467600" cy="4873752"/>
          </a:xfrm>
        </p:spPr>
        <p:txBody>
          <a:bodyPr>
            <a:normAutofit/>
          </a:bodyPr>
          <a:lstStyle/>
          <a:p>
            <a:r>
              <a:rPr lang="en-GB" dirty="0" smtClean="0">
                <a:latin typeface="Times New Roman" pitchFamily="18" charset="0"/>
                <a:cs typeface="Times New Roman" pitchFamily="18" charset="0"/>
              </a:rPr>
              <a:t>We consider the</a:t>
            </a:r>
          </a:p>
          <a:p>
            <a:pPr marL="822960" lvl="1" indent="-457200">
              <a:buFont typeface="Wingdings" pitchFamily="2" charset="2"/>
              <a:buChar char="ü"/>
            </a:pPr>
            <a:r>
              <a:rPr lang="en-GB" sz="2400" dirty="0" smtClean="0">
                <a:latin typeface="Times New Roman" pitchFamily="18" charset="0"/>
                <a:cs typeface="Times New Roman" pitchFamily="18" charset="0"/>
              </a:rPr>
              <a:t>Interest rate</a:t>
            </a:r>
          </a:p>
          <a:p>
            <a:pPr marL="822960" lvl="1" indent="-457200">
              <a:buFont typeface="Wingdings" pitchFamily="2" charset="2"/>
              <a:buChar char="ü"/>
            </a:pPr>
            <a:r>
              <a:rPr lang="en-GB" sz="2400" dirty="0" smtClean="0">
                <a:latin typeface="Times New Roman" pitchFamily="18" charset="0"/>
                <a:cs typeface="Times New Roman" pitchFamily="18" charset="0"/>
              </a:rPr>
              <a:t>Amount of money involved</a:t>
            </a:r>
          </a:p>
          <a:p>
            <a:pPr marL="822960" lvl="1" indent="-457200">
              <a:buFont typeface="Wingdings" pitchFamily="2" charset="2"/>
              <a:buChar char="ü"/>
            </a:pPr>
            <a:r>
              <a:rPr lang="en-GB" sz="2400" dirty="0" smtClean="0">
                <a:latin typeface="Times New Roman" pitchFamily="18" charset="0"/>
                <a:cs typeface="Times New Roman" pitchFamily="18" charset="0"/>
              </a:rPr>
              <a:t>Timings of the money receipts/expenses</a:t>
            </a:r>
          </a:p>
          <a:p>
            <a:pPr marL="822960" lvl="1" indent="-457200">
              <a:buFont typeface="Wingdings" pitchFamily="2" charset="2"/>
              <a:buChar char="ü"/>
            </a:pPr>
            <a:r>
              <a:rPr lang="en-GB" sz="2400" dirty="0" smtClean="0">
                <a:latin typeface="Times New Roman" pitchFamily="18" charset="0"/>
                <a:cs typeface="Times New Roman" pitchFamily="18" charset="0"/>
              </a:rPr>
              <a:t>The manner in which the interest, or profit, on invested capital is paid.</a:t>
            </a:r>
            <a:endParaRPr lang="en-GB"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EXAMPLE </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GB" dirty="0" smtClean="0">
                <a:latin typeface="Times New Roman" pitchFamily="18" charset="0"/>
                <a:cs typeface="Times New Roman" pitchFamily="18" charset="0"/>
              </a:rPr>
              <a:t>Borrow 8,000 and repay in four years with interest at 10% per year</a:t>
            </a:r>
          </a:p>
          <a:p>
            <a:pPr lvl="1" algn="just">
              <a:buFont typeface="Wingdings" pitchFamily="2" charset="2"/>
              <a:buChar char="ü"/>
            </a:pPr>
            <a:r>
              <a:rPr lang="en-GB" sz="2400" dirty="0" smtClean="0">
                <a:latin typeface="Times New Roman" pitchFamily="18" charset="0"/>
                <a:cs typeface="Times New Roman" pitchFamily="18" charset="0"/>
              </a:rPr>
              <a:t>Plan 1</a:t>
            </a:r>
          </a:p>
          <a:p>
            <a:pPr lvl="2" algn="just">
              <a:buFont typeface="Arial" pitchFamily="34" charset="0"/>
              <a:buChar char="•"/>
            </a:pPr>
            <a:r>
              <a:rPr lang="en-GB" sz="2400" dirty="0" smtClean="0">
                <a:latin typeface="Times New Roman" pitchFamily="18" charset="0"/>
                <a:cs typeface="Times New Roman" pitchFamily="18" charset="0"/>
              </a:rPr>
              <a:t>At end of each year pay 2,000 principal plus interest due.</a:t>
            </a:r>
          </a:p>
          <a:p>
            <a:pPr lvl="1" algn="just">
              <a:buFont typeface="Wingdings" pitchFamily="2" charset="2"/>
              <a:buChar char="ü"/>
            </a:pPr>
            <a:r>
              <a:rPr lang="en-GB" sz="2400" dirty="0" smtClean="0">
                <a:latin typeface="Times New Roman" pitchFamily="18" charset="0"/>
                <a:cs typeface="Times New Roman" pitchFamily="18" charset="0"/>
              </a:rPr>
              <a:t>Plan 2 </a:t>
            </a:r>
          </a:p>
          <a:p>
            <a:pPr lvl="2" algn="just">
              <a:buFont typeface="Arial" pitchFamily="34" charset="0"/>
              <a:buChar char="•"/>
            </a:pPr>
            <a:r>
              <a:rPr lang="en-GB" sz="2400" dirty="0" smtClean="0">
                <a:latin typeface="Times New Roman" pitchFamily="18" charset="0"/>
                <a:cs typeface="Times New Roman" pitchFamily="18" charset="0"/>
              </a:rPr>
              <a:t>Pay interest  due at end of each year and principal at end of four years</a:t>
            </a:r>
          </a:p>
          <a:p>
            <a:pPr lvl="1" algn="just">
              <a:buFont typeface="Wingdings" pitchFamily="2" charset="2"/>
              <a:buChar char="ü"/>
            </a:pPr>
            <a:r>
              <a:rPr lang="en-GB" sz="2400" dirty="0" smtClean="0">
                <a:latin typeface="Times New Roman" pitchFamily="18" charset="0"/>
                <a:cs typeface="Times New Roman" pitchFamily="18" charset="0"/>
              </a:rPr>
              <a:t>Plan 3</a:t>
            </a:r>
          </a:p>
          <a:p>
            <a:pPr lvl="2" algn="just">
              <a:buFont typeface="Arial" pitchFamily="34" charset="0"/>
              <a:buChar char="•"/>
            </a:pPr>
            <a:r>
              <a:rPr lang="en-GB" sz="2400" dirty="0" smtClean="0">
                <a:latin typeface="Times New Roman" pitchFamily="18" charset="0"/>
                <a:cs typeface="Times New Roman" pitchFamily="18" charset="0"/>
              </a:rPr>
              <a:t>Pay principal and interest in one payment at end of four years.</a:t>
            </a:r>
          </a:p>
          <a:p>
            <a:pPr lvl="1" algn="just"/>
            <a:endParaRPr lang="en-GB" sz="24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704856" cy="1143000"/>
          </a:xfrm>
        </p:spPr>
        <p:txBody>
          <a:bodyPr>
            <a:noAutofit/>
          </a:bodyPr>
          <a:lstStyle/>
          <a:p>
            <a:pPr algn="ctr"/>
            <a:r>
              <a:rPr lang="en-GB" sz="4000" b="1" dirty="0" smtClean="0">
                <a:latin typeface="Times New Roman" pitchFamily="18" charset="0"/>
                <a:cs typeface="Times New Roman" pitchFamily="18" charset="0"/>
              </a:rPr>
              <a:t>APPLICATION OF MONEY TIME RELATIONSHIP</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buNone/>
            </a:pPr>
            <a:endParaRPr lang="en-GB" dirty="0" smtClean="0">
              <a:latin typeface="Times New Roman" pitchFamily="18" charset="0"/>
              <a:cs typeface="Times New Roman" pitchFamily="18" charset="0"/>
            </a:endParaRPr>
          </a:p>
          <a:p>
            <a:pPr algn="just">
              <a:buFont typeface="Wingdings" pitchFamily="2" charset="2"/>
              <a:buChar char="§"/>
            </a:pPr>
            <a:r>
              <a:rPr lang="en-GB" dirty="0" smtClean="0">
                <a:latin typeface="Times New Roman" pitchFamily="18" charset="0"/>
                <a:cs typeface="Times New Roman" pitchFamily="18" charset="0"/>
              </a:rPr>
              <a:t>Determine the minimum attractive rate of return</a:t>
            </a:r>
          </a:p>
          <a:p>
            <a:pPr algn="just">
              <a:buFont typeface="Wingdings" pitchFamily="2" charset="2"/>
              <a:buChar char="§"/>
            </a:pPr>
            <a:r>
              <a:rPr lang="en-GB" dirty="0" smtClean="0">
                <a:latin typeface="Times New Roman" pitchFamily="18" charset="0"/>
                <a:cs typeface="Times New Roman" pitchFamily="18" charset="0"/>
              </a:rPr>
              <a:t>The present worth method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p:spPr>
        <p:txBody>
          <a:bodyPr>
            <a:noAutofit/>
          </a:bodyPr>
          <a:lstStyle/>
          <a:p>
            <a:pPr algn="ctr"/>
            <a:r>
              <a:rPr lang="en-GB" sz="3600" b="1" dirty="0" smtClean="0">
                <a:latin typeface="Times New Roman" pitchFamily="18" charset="0"/>
                <a:cs typeface="Times New Roman" pitchFamily="18" charset="0"/>
              </a:rPr>
              <a:t>DETERMINING THE MINIMUM ATTRACTIVE RATE OF RETURN</a:t>
            </a:r>
            <a:endParaRPr lang="en-GB"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787208" cy="4873752"/>
          </a:xfrm>
        </p:spPr>
        <p:txBody>
          <a:bodyPr>
            <a:normAutofit/>
          </a:bodyPr>
          <a:lstStyle/>
          <a:p>
            <a:pPr algn="just">
              <a:buFont typeface="Wingdings" pitchFamily="2" charset="2"/>
              <a:buChar char="§"/>
            </a:pPr>
            <a:r>
              <a:rPr lang="en-GB" dirty="0" smtClean="0">
                <a:latin typeface="Times New Roman" pitchFamily="18" charset="0"/>
                <a:cs typeface="Times New Roman" pitchFamily="18" charset="0"/>
              </a:rPr>
              <a:t>The Minimum Attractive Rate of Return (MARR) is usually a policy issue resolved by top management of an organization in view of numerous considerations.</a:t>
            </a:r>
          </a:p>
          <a:p>
            <a:pPr lvl="1" algn="just">
              <a:buFont typeface="Wingdings" pitchFamily="2" charset="2"/>
              <a:buChar char="ü"/>
            </a:pPr>
            <a:r>
              <a:rPr lang="en-GB" sz="2400" dirty="0" smtClean="0">
                <a:latin typeface="Times New Roman" pitchFamily="18" charset="0"/>
                <a:cs typeface="Times New Roman" pitchFamily="18" charset="0"/>
              </a:rPr>
              <a:t>The amount of money available for the investment, and the source and cost of these funds.</a:t>
            </a:r>
          </a:p>
          <a:p>
            <a:pPr lvl="1" algn="just">
              <a:buFont typeface="Wingdings" pitchFamily="2" charset="2"/>
              <a:buChar char="ü"/>
            </a:pPr>
            <a:r>
              <a:rPr lang="en-GB" sz="2400" dirty="0" smtClean="0">
                <a:latin typeface="Times New Roman" pitchFamily="18" charset="0"/>
                <a:cs typeface="Times New Roman" pitchFamily="18" charset="0"/>
              </a:rPr>
              <a:t>The number of good projects available for investment and their purpose.</a:t>
            </a:r>
          </a:p>
          <a:p>
            <a:pPr lvl="1" algn="just">
              <a:buFont typeface="Wingdings" pitchFamily="2" charset="2"/>
              <a:buChar char="ü"/>
            </a:pPr>
            <a:r>
              <a:rPr lang="en-GB" sz="2400" dirty="0" smtClean="0">
                <a:latin typeface="Times New Roman" pitchFamily="18" charset="0"/>
                <a:cs typeface="Times New Roman" pitchFamily="18" charset="0"/>
              </a:rPr>
              <a:t>The amount of perceived risk associated with investment opportunities available to the f and estimated cost of administrating projects.</a:t>
            </a:r>
          </a:p>
          <a:p>
            <a:pPr lvl="1" algn="just">
              <a:buFont typeface="Wingdings" pitchFamily="2" charset="2"/>
              <a:buChar char="ü"/>
            </a:pPr>
            <a:r>
              <a:rPr lang="en-GB" sz="2400" dirty="0" smtClean="0">
                <a:latin typeface="Times New Roman" pitchFamily="18" charset="0"/>
                <a:cs typeface="Times New Roman" pitchFamily="18" charset="0"/>
              </a:rPr>
              <a:t>The type of organization involved.</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201</TotalTime>
  <Words>790</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LECTURE # 09  MONEY TIME RELATIONSHIP AND EQUIVALENCE</vt:lpstr>
      <vt:lpstr>CAPITAL</vt:lpstr>
      <vt:lpstr>SIMPLE INTEREST</vt:lpstr>
      <vt:lpstr>COMPOUND INTEREST</vt:lpstr>
      <vt:lpstr>CONCEPT OF EQUIVALENCE</vt:lpstr>
      <vt:lpstr>Cont..</vt:lpstr>
      <vt:lpstr>EXAMPLE </vt:lpstr>
      <vt:lpstr>APPLICATION OF MONEY TIME RELATIONSHIP</vt:lpstr>
      <vt:lpstr>DETERMINING THE MINIMUM ATTRACTIVE RATE OF RETURN</vt:lpstr>
      <vt:lpstr>THE PRESENT WORTH METHOD (PW)</vt:lpstr>
      <vt:lpstr>Cont..</vt:lpstr>
      <vt:lpstr>Cont..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time relationship and equivalence</dc:title>
  <dc:creator>faryal</dc:creator>
  <cp:lastModifiedBy>AJ</cp:lastModifiedBy>
  <cp:revision>12</cp:revision>
  <dcterms:created xsi:type="dcterms:W3CDTF">2020-02-17T23:59:15Z</dcterms:created>
  <dcterms:modified xsi:type="dcterms:W3CDTF">2020-04-29T19:34:03Z</dcterms:modified>
</cp:coreProperties>
</file>